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60" r:id="rId3"/>
    <p:sldId id="261" r:id="rId4"/>
    <p:sldId id="263" r:id="rId5"/>
    <p:sldId id="258" r:id="rId6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itty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8F15A0-053B-47AC-B5D9-0F53A7227B5A}" type="doc">
      <dgm:prSet loTypeId="urn:microsoft.com/office/officeart/2005/8/layout/equation2" loCatId="process" qsTypeId="urn:microsoft.com/office/officeart/2005/8/quickstyle/simple1#1" qsCatId="simple" csTypeId="urn:microsoft.com/office/officeart/2005/8/colors/colorful1" csCatId="colorful" phldr="1"/>
      <dgm:spPr/>
    </dgm:pt>
    <dgm:pt modelId="{9D169CF8-099A-4671-B4DC-5DE33818851C}">
      <dgm:prSet phldrT="[Texto]"/>
      <dgm:spPr>
        <a:solidFill>
          <a:srgbClr val="00B0F0"/>
        </a:solidFill>
      </dgm:spPr>
      <dgm:t>
        <a:bodyPr/>
        <a:lstStyle/>
        <a:p>
          <a:r>
            <a:rPr lang="es-AR" b="1" u="none" cap="none" spc="0" dirty="0" smtClean="0">
              <a:ln w="0"/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Valoración de la Comunidad USAL</a:t>
          </a:r>
          <a:endParaRPr lang="es-AR" b="1" u="none" dirty="0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444FD2-4E99-4B6D-B323-71E3F43828BF}" type="parTrans" cxnId="{D9B9C83D-C9E3-4A7B-A739-F6A072CD6D61}">
      <dgm:prSet/>
      <dgm:spPr/>
      <dgm:t>
        <a:bodyPr/>
        <a:lstStyle/>
        <a:p>
          <a:endParaRPr lang="es-AR" b="1" u="none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53704A-947F-47F5-AD7C-093B57801136}" type="sibTrans" cxnId="{D9B9C83D-C9E3-4A7B-A739-F6A072CD6D61}">
      <dgm:prSet/>
      <dgm:spPr>
        <a:solidFill>
          <a:srgbClr val="7030A0"/>
        </a:solidFill>
      </dgm:spPr>
      <dgm:t>
        <a:bodyPr/>
        <a:lstStyle/>
        <a:p>
          <a:endParaRPr lang="es-AR" b="1" u="none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1D27DB-F110-4DD3-ACE3-D7CEDA7A70EC}">
      <dgm:prSet phldrT="[Texto]"/>
      <dgm:spPr>
        <a:solidFill>
          <a:srgbClr val="92D050"/>
        </a:solidFill>
      </dgm:spPr>
      <dgm:t>
        <a:bodyPr/>
        <a:lstStyle/>
        <a:p>
          <a:r>
            <a:rPr lang="es-AR" b="1" u="none" cap="none" spc="0" dirty="0" smtClean="0">
              <a:ln w="0"/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Adecuación de servicios y productos</a:t>
          </a:r>
          <a:endParaRPr lang="es-AR" b="1" u="none" dirty="0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41A506-5B0B-49CA-98A7-3DB744C85FA5}" type="parTrans" cxnId="{C6198012-D821-463E-9349-2C244DBAC785}">
      <dgm:prSet/>
      <dgm:spPr/>
      <dgm:t>
        <a:bodyPr/>
        <a:lstStyle/>
        <a:p>
          <a:endParaRPr lang="es-AR" b="1" u="none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6D657B-42D8-4EFB-9A57-471880C12895}" type="sibTrans" cxnId="{C6198012-D821-463E-9349-2C244DBAC785}">
      <dgm:prSet/>
      <dgm:spPr>
        <a:noFill/>
      </dgm:spPr>
      <dgm:t>
        <a:bodyPr/>
        <a:lstStyle/>
        <a:p>
          <a:endParaRPr lang="es-AR" b="1" u="none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55F3B9-B90F-47FE-8FAB-91515A0BB9B8}">
      <dgm:prSet phldrT="[Texto]"/>
      <dgm:spPr>
        <a:solidFill>
          <a:srgbClr val="FFFF00"/>
        </a:solidFill>
      </dgm:spPr>
      <dgm:t>
        <a:bodyPr/>
        <a:lstStyle/>
        <a:p>
          <a:r>
            <a:rPr lang="es-AR" b="1" u="none" cap="none" spc="0" dirty="0" smtClean="0">
              <a:ln w="0"/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Aumento visibilidad institucional</a:t>
          </a:r>
          <a:endParaRPr lang="es-AR" b="1" u="none" dirty="0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6EE210-41C0-4484-9742-905C85201D0D}" type="parTrans" cxnId="{A74D4DF4-9629-4998-8C0D-D57C4F706725}">
      <dgm:prSet/>
      <dgm:spPr/>
      <dgm:t>
        <a:bodyPr/>
        <a:lstStyle/>
        <a:p>
          <a:endParaRPr lang="es-AR" b="1" u="none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2F3640-F1C7-4B34-B3F9-316859E215B7}" type="sibTrans" cxnId="{A74D4DF4-9629-4998-8C0D-D57C4F706725}">
      <dgm:prSet/>
      <dgm:spPr/>
      <dgm:t>
        <a:bodyPr/>
        <a:lstStyle/>
        <a:p>
          <a:endParaRPr lang="es-AR" b="1" u="none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E544EE-F081-43E6-A669-DDD7447E7F71}" type="pres">
      <dgm:prSet presAssocID="{CC8F15A0-053B-47AC-B5D9-0F53A7227B5A}" presName="Name0" presStyleCnt="0">
        <dgm:presLayoutVars>
          <dgm:dir/>
          <dgm:resizeHandles val="exact"/>
        </dgm:presLayoutVars>
      </dgm:prSet>
      <dgm:spPr/>
    </dgm:pt>
    <dgm:pt modelId="{89BC3F08-BACD-4330-943C-FF10ADFA8C5F}" type="pres">
      <dgm:prSet presAssocID="{CC8F15A0-053B-47AC-B5D9-0F53A7227B5A}" presName="vNodes" presStyleCnt="0"/>
      <dgm:spPr/>
    </dgm:pt>
    <dgm:pt modelId="{D3E7ACED-BBF6-4AF3-AA10-DFAC047AA7ED}" type="pres">
      <dgm:prSet presAssocID="{9D169CF8-099A-4671-B4DC-5DE33818851C}" presName="node" presStyleLbl="node1" presStyleIdx="0" presStyleCnt="3" custScaleX="132985" custScaleY="132385" custLinFactY="-11174" custLinFactNeighborX="-3104" custLinFactNeighborY="-10000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F17B5EF-9155-4C64-8819-F91C5B7774DF}" type="pres">
      <dgm:prSet presAssocID="{8B53704A-947F-47F5-AD7C-093B57801136}" presName="spacerT" presStyleCnt="0"/>
      <dgm:spPr/>
    </dgm:pt>
    <dgm:pt modelId="{B1FB0C6F-9777-45E3-B951-5391D1E26D7C}" type="pres">
      <dgm:prSet presAssocID="{8B53704A-947F-47F5-AD7C-093B57801136}" presName="sibTrans" presStyleLbl="sibTrans2D1" presStyleIdx="0" presStyleCnt="2"/>
      <dgm:spPr/>
      <dgm:t>
        <a:bodyPr/>
        <a:lstStyle/>
        <a:p>
          <a:endParaRPr lang="es-AR"/>
        </a:p>
      </dgm:t>
    </dgm:pt>
    <dgm:pt modelId="{93C7BF45-5364-4718-B591-09ED4EB77C65}" type="pres">
      <dgm:prSet presAssocID="{8B53704A-947F-47F5-AD7C-093B57801136}" presName="spacerB" presStyleCnt="0"/>
      <dgm:spPr/>
    </dgm:pt>
    <dgm:pt modelId="{F952C558-384A-4DB7-94CC-B453008C1449}" type="pres">
      <dgm:prSet presAssocID="{471D27DB-F110-4DD3-ACE3-D7CEDA7A70EC}" presName="node" presStyleLbl="node1" presStyleIdx="1" presStyleCnt="3" custScaleX="132481" custScaleY="12859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4F8D5D7-7713-4D6D-B698-2133A7A7F7A1}" type="pres">
      <dgm:prSet presAssocID="{CC8F15A0-053B-47AC-B5D9-0F53A7227B5A}" presName="sibTransLast" presStyleLbl="sibTrans2D1" presStyleIdx="1" presStyleCnt="2"/>
      <dgm:spPr/>
      <dgm:t>
        <a:bodyPr/>
        <a:lstStyle/>
        <a:p>
          <a:endParaRPr lang="es-AR"/>
        </a:p>
      </dgm:t>
    </dgm:pt>
    <dgm:pt modelId="{732BB5C1-6F9D-4CF6-9EC0-5AA51EB34EFC}" type="pres">
      <dgm:prSet presAssocID="{CC8F15A0-053B-47AC-B5D9-0F53A7227B5A}" presName="connectorText" presStyleLbl="sibTrans2D1" presStyleIdx="1" presStyleCnt="2"/>
      <dgm:spPr/>
      <dgm:t>
        <a:bodyPr/>
        <a:lstStyle/>
        <a:p>
          <a:endParaRPr lang="es-AR"/>
        </a:p>
      </dgm:t>
    </dgm:pt>
    <dgm:pt modelId="{2EE292D6-E754-4814-AEE8-87C72A33503B}" type="pres">
      <dgm:prSet presAssocID="{CC8F15A0-053B-47AC-B5D9-0F53A7227B5A}" presName="lastNode" presStyleLbl="node1" presStyleIdx="2" presStyleCnt="3" custLinFactNeighborX="50548" custLinFactNeighborY="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8C413A04-1A74-45BB-A810-C525AE3EE0EF}" type="presOf" srcId="{471D27DB-F110-4DD3-ACE3-D7CEDA7A70EC}" destId="{F952C558-384A-4DB7-94CC-B453008C1449}" srcOrd="0" destOrd="0" presId="urn:microsoft.com/office/officeart/2005/8/layout/equation2"/>
    <dgm:cxn modelId="{A0235305-9EE2-4B6A-AD9A-9412BDAFE2F0}" type="presOf" srcId="{CC8F15A0-053B-47AC-B5D9-0F53A7227B5A}" destId="{57E544EE-F081-43E6-A669-DDD7447E7F71}" srcOrd="0" destOrd="0" presId="urn:microsoft.com/office/officeart/2005/8/layout/equation2"/>
    <dgm:cxn modelId="{58EDCB47-C737-41F3-8E1C-CDA6990EAAA1}" type="presOf" srcId="{9D169CF8-099A-4671-B4DC-5DE33818851C}" destId="{D3E7ACED-BBF6-4AF3-AA10-DFAC047AA7ED}" srcOrd="0" destOrd="0" presId="urn:microsoft.com/office/officeart/2005/8/layout/equation2"/>
    <dgm:cxn modelId="{1C0981D9-CE5E-4BCB-84C0-0DB9E694027A}" type="presOf" srcId="{8B53704A-947F-47F5-AD7C-093B57801136}" destId="{B1FB0C6F-9777-45E3-B951-5391D1E26D7C}" srcOrd="0" destOrd="0" presId="urn:microsoft.com/office/officeart/2005/8/layout/equation2"/>
    <dgm:cxn modelId="{FD81E02D-3C8D-442D-882E-9BC051366883}" type="presOf" srcId="{1B6D657B-42D8-4EFB-9A57-471880C12895}" destId="{732BB5C1-6F9D-4CF6-9EC0-5AA51EB34EFC}" srcOrd="1" destOrd="0" presId="urn:microsoft.com/office/officeart/2005/8/layout/equation2"/>
    <dgm:cxn modelId="{C6198012-D821-463E-9349-2C244DBAC785}" srcId="{CC8F15A0-053B-47AC-B5D9-0F53A7227B5A}" destId="{471D27DB-F110-4DD3-ACE3-D7CEDA7A70EC}" srcOrd="1" destOrd="0" parTransId="{1F41A506-5B0B-49CA-98A7-3DB744C85FA5}" sibTransId="{1B6D657B-42D8-4EFB-9A57-471880C12895}"/>
    <dgm:cxn modelId="{8129F044-0C76-4115-8959-95F16CE603BD}" type="presOf" srcId="{1B6D657B-42D8-4EFB-9A57-471880C12895}" destId="{D4F8D5D7-7713-4D6D-B698-2133A7A7F7A1}" srcOrd="0" destOrd="0" presId="urn:microsoft.com/office/officeart/2005/8/layout/equation2"/>
    <dgm:cxn modelId="{66CD7B6E-DE6B-4EE5-87A1-088C86B6D87B}" type="presOf" srcId="{9755F3B9-B90F-47FE-8FAB-91515A0BB9B8}" destId="{2EE292D6-E754-4814-AEE8-87C72A33503B}" srcOrd="0" destOrd="0" presId="urn:microsoft.com/office/officeart/2005/8/layout/equation2"/>
    <dgm:cxn modelId="{A74D4DF4-9629-4998-8C0D-D57C4F706725}" srcId="{CC8F15A0-053B-47AC-B5D9-0F53A7227B5A}" destId="{9755F3B9-B90F-47FE-8FAB-91515A0BB9B8}" srcOrd="2" destOrd="0" parTransId="{AD6EE210-41C0-4484-9742-905C85201D0D}" sibTransId="{E62F3640-F1C7-4B34-B3F9-316859E215B7}"/>
    <dgm:cxn modelId="{D9B9C83D-C9E3-4A7B-A739-F6A072CD6D61}" srcId="{CC8F15A0-053B-47AC-B5D9-0F53A7227B5A}" destId="{9D169CF8-099A-4671-B4DC-5DE33818851C}" srcOrd="0" destOrd="0" parTransId="{D9444FD2-4E99-4B6D-B323-71E3F43828BF}" sibTransId="{8B53704A-947F-47F5-AD7C-093B57801136}"/>
    <dgm:cxn modelId="{841C5D65-9E70-4310-8BEB-395543BD00CC}" type="presParOf" srcId="{57E544EE-F081-43E6-A669-DDD7447E7F71}" destId="{89BC3F08-BACD-4330-943C-FF10ADFA8C5F}" srcOrd="0" destOrd="0" presId="urn:microsoft.com/office/officeart/2005/8/layout/equation2"/>
    <dgm:cxn modelId="{CF1E7627-D65D-44CF-A651-F141A2361792}" type="presParOf" srcId="{89BC3F08-BACD-4330-943C-FF10ADFA8C5F}" destId="{D3E7ACED-BBF6-4AF3-AA10-DFAC047AA7ED}" srcOrd="0" destOrd="0" presId="urn:microsoft.com/office/officeart/2005/8/layout/equation2"/>
    <dgm:cxn modelId="{21B9CA1B-E083-4DA3-B13A-4B0B7DCD87D0}" type="presParOf" srcId="{89BC3F08-BACD-4330-943C-FF10ADFA8C5F}" destId="{BF17B5EF-9155-4C64-8819-F91C5B7774DF}" srcOrd="1" destOrd="0" presId="urn:microsoft.com/office/officeart/2005/8/layout/equation2"/>
    <dgm:cxn modelId="{493FC719-5521-40BB-BCDF-65C2DA0A94C2}" type="presParOf" srcId="{89BC3F08-BACD-4330-943C-FF10ADFA8C5F}" destId="{B1FB0C6F-9777-45E3-B951-5391D1E26D7C}" srcOrd="2" destOrd="0" presId="urn:microsoft.com/office/officeart/2005/8/layout/equation2"/>
    <dgm:cxn modelId="{3018EBA9-9D63-4A85-BE7C-54133B58B102}" type="presParOf" srcId="{89BC3F08-BACD-4330-943C-FF10ADFA8C5F}" destId="{93C7BF45-5364-4718-B591-09ED4EB77C65}" srcOrd="3" destOrd="0" presId="urn:microsoft.com/office/officeart/2005/8/layout/equation2"/>
    <dgm:cxn modelId="{4BB3D1E7-9D4A-4454-B7E8-325872F3FEAA}" type="presParOf" srcId="{89BC3F08-BACD-4330-943C-FF10ADFA8C5F}" destId="{F952C558-384A-4DB7-94CC-B453008C1449}" srcOrd="4" destOrd="0" presId="urn:microsoft.com/office/officeart/2005/8/layout/equation2"/>
    <dgm:cxn modelId="{7E8C1AD2-56B1-45A8-800D-9896906979CC}" type="presParOf" srcId="{57E544EE-F081-43E6-A669-DDD7447E7F71}" destId="{D4F8D5D7-7713-4D6D-B698-2133A7A7F7A1}" srcOrd="1" destOrd="0" presId="urn:microsoft.com/office/officeart/2005/8/layout/equation2"/>
    <dgm:cxn modelId="{BCB487D8-57CE-445F-8814-FCA2608E748D}" type="presParOf" srcId="{D4F8D5D7-7713-4D6D-B698-2133A7A7F7A1}" destId="{732BB5C1-6F9D-4CF6-9EC0-5AA51EB34EFC}" srcOrd="0" destOrd="0" presId="urn:microsoft.com/office/officeart/2005/8/layout/equation2"/>
    <dgm:cxn modelId="{AF327270-053A-4C0A-A51D-930354BF959D}" type="presParOf" srcId="{57E544EE-F081-43E6-A669-DDD7447E7F71}" destId="{2EE292D6-E754-4814-AEE8-87C72A33503B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/>
            <a:ahLst/>
            <a:cxnLst>
              <a:cxn ang="0">
                <a:pos x="5799" y="10000"/>
              </a:cxn>
              <a:cxn ang="0">
                <a:pos x="5961" y="9880"/>
              </a:cxn>
              <a:cxn ang="0">
                <a:pos x="5988" y="9820"/>
              </a:cxn>
              <a:cxn ang="0">
                <a:pos x="8042" y="5260"/>
              </a:cxn>
              <a:cxn ang="0">
                <a:pos x="8042" y="4721"/>
              </a:cxn>
              <a:cxn ang="0">
                <a:pos x="5988" y="221"/>
              </a:cxn>
              <a:cxn ang="0">
                <a:pos x="5961" y="160"/>
              </a:cxn>
              <a:cxn ang="0">
                <a:pos x="5799" y="41"/>
              </a:cxn>
              <a:cxn ang="0">
                <a:pos x="18" y="0"/>
              </a:cxn>
              <a:cxn ang="0">
                <a:pos x="0" y="9991"/>
              </a:cxn>
              <a:cxn ang="0">
                <a:pos x="5799" y="10000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BB235-1260-43C0-A8FD-5630B16DCB8D}" type="datetimeFigureOut">
              <a:rPr lang="es-AR"/>
              <a:pPr>
                <a:defRPr/>
              </a:pPr>
              <a:t>15/11/2016</a:t>
            </a:fld>
            <a:endParaRPr lang="es-A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48722-DB53-4B7E-BC89-F62791FAAC65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9EB40-ACFD-4EFE-901E-36825A3FB235}" type="datetimeFigureOut">
              <a:rPr lang="es-AR"/>
              <a:pPr>
                <a:defRPr/>
              </a:pPr>
              <a:t>15/11/2016</a:t>
            </a:fld>
            <a:endParaRPr lang="es-A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EDA88-0342-4F9B-9FEE-DF9AE147AFFE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" name="TextBox 13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274EB-6B2C-4EA7-B2AA-8220AB88E61E}" type="datetimeFigureOut">
              <a:rPr lang="es-AR"/>
              <a:pPr>
                <a:defRPr/>
              </a:pPr>
              <a:t>15/11/2016</a:t>
            </a:fld>
            <a:endParaRPr lang="es-A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E2637-1C8B-441A-AC6B-9C5F3240EE42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810A6-B4F6-4A4A-B2D6-FE09A6B442E9}" type="datetimeFigureOut">
              <a:rPr lang="es-AR"/>
              <a:pPr>
                <a:defRPr/>
              </a:pPr>
              <a:t>15/11/2016</a:t>
            </a:fld>
            <a:endParaRPr lang="es-A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B4444-4EC4-4F94-AABE-99A6936AA708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" name="TextBox 10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“</a:t>
            </a:r>
          </a:p>
        </p:txBody>
      </p:sp>
      <p:sp>
        <p:nvSpPr>
          <p:cNvPr id="7" name="TextBox 11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43D25-9521-4BFE-9EE9-28FDD4919534}" type="datetimeFigureOut">
              <a:rPr lang="es-AR"/>
              <a:pPr>
                <a:defRPr/>
              </a:pPr>
              <a:t>15/11/2016</a:t>
            </a:fld>
            <a:endParaRPr lang="es-AR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0FA2-4164-479A-87A8-3CAFDFF888B9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744B-FC47-42E8-8B9D-98DAA2D2357D}" type="datetimeFigureOut">
              <a:rPr lang="es-AR"/>
              <a:pPr>
                <a:defRPr/>
              </a:pPr>
              <a:t>15/11/2016</a:t>
            </a:fld>
            <a:endParaRPr lang="es-A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4AE69-ABE7-488D-A9AA-EDD78E9DBCC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551C1-62C8-42D9-8B54-B75D49677C82}" type="datetimeFigureOut">
              <a:rPr lang="es-AR"/>
              <a:pPr>
                <a:defRPr/>
              </a:pPr>
              <a:t>15/11/2016</a:t>
            </a:fld>
            <a:endParaRPr lang="es-A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486A4-0142-4E2B-99BC-62977D54E355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855D4-38DE-4E5B-80D9-E373FF60F38B}" type="datetimeFigureOut">
              <a:rPr lang="es-AR"/>
              <a:pPr>
                <a:defRPr/>
              </a:pPr>
              <a:t>15/11/2016</a:t>
            </a:fld>
            <a:endParaRPr lang="es-A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9BB91-FD4B-40FE-8E09-F49A49682AE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C7F6E-5897-45C1-996A-A9B30B51C0D5}" type="datetimeFigureOut">
              <a:rPr lang="es-AR"/>
              <a:pPr>
                <a:defRPr/>
              </a:pPr>
              <a:t>15/11/2016</a:t>
            </a:fld>
            <a:endParaRPr lang="es-A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41991-4598-437E-954C-7C9A6E09880B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52751-2577-417F-9C7C-2069F290C358}" type="datetimeFigureOut">
              <a:rPr lang="es-AR"/>
              <a:pPr>
                <a:defRPr/>
              </a:pPr>
              <a:t>15/11/2016</a:t>
            </a:fld>
            <a:endParaRPr lang="es-A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761F6-7333-4DFA-8977-8FFA271B6021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5AE3C-63E9-48EA-922F-6F85C3848CAA}" type="datetimeFigureOut">
              <a:rPr lang="es-AR"/>
              <a:pPr>
                <a:defRPr/>
              </a:pPr>
              <a:t>15/11/2016</a:t>
            </a:fld>
            <a:endParaRPr lang="es-A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E4AE0-4AD4-4B33-A4D9-AD0FA7658AC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A5983-A05C-41AB-BA9C-E3A7EC676689}" type="datetimeFigureOut">
              <a:rPr lang="es-AR"/>
              <a:pPr>
                <a:defRPr/>
              </a:pPr>
              <a:t>15/11/2016</a:t>
            </a:fld>
            <a:endParaRPr lang="es-AR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DF6BC-5463-486C-991D-8B96516F86C5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5F0D-B249-4194-9367-FD8637D53248}" type="datetimeFigureOut">
              <a:rPr lang="es-AR"/>
              <a:pPr>
                <a:defRPr/>
              </a:pPr>
              <a:t>15/11/2016</a:t>
            </a:fld>
            <a:endParaRPr lang="es-A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B69E2-AF46-4081-9915-C65C81261FEE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1B04-6D25-4471-9012-50FECA8A7B71}" type="datetimeFigureOut">
              <a:rPr lang="es-AR"/>
              <a:pPr>
                <a:defRPr/>
              </a:pPr>
              <a:t>15/11/2016</a:t>
            </a:fld>
            <a:endParaRPr lang="es-AR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62B0A-3D12-4BD5-A0DF-AAEF5A8FDF30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9B458-1404-48D2-9CC2-D319147BF3EB}" type="datetimeFigureOut">
              <a:rPr lang="es-AR"/>
              <a:pPr>
                <a:defRPr/>
              </a:pPr>
              <a:t>15/11/2016</a:t>
            </a:fld>
            <a:endParaRPr lang="es-A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AD4B7-643B-4924-A599-81FAE81C6CB6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F41D2-C351-4AE7-83BD-9763876D9CD4}" type="datetimeFigureOut">
              <a:rPr lang="es-AR"/>
              <a:pPr>
                <a:defRPr/>
              </a:pPr>
              <a:t>15/11/2016</a:t>
            </a:fld>
            <a:endParaRPr lang="es-A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F21A5-A93F-449E-A4AF-735A20FA6F06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A345FA-C2D3-4115-B516-94DE615EF2EC}" type="datetimeFigureOut">
              <a:rPr lang="es-AR"/>
              <a:pPr>
                <a:defRPr/>
              </a:pPr>
              <a:t>15/11/2016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 smtClean="0">
                <a:solidFill>
                  <a:srgbClr val="FEFFFF"/>
                </a:solidFill>
                <a:latin typeface="+mn-lt"/>
              </a:defRPr>
            </a:lvl1pPr>
          </a:lstStyle>
          <a:p>
            <a:pPr>
              <a:defRPr/>
            </a:pPr>
            <a:fld id="{802896A9-F6D3-4B60-BA60-3FF73669CBA3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.jpe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58763"/>
            <a:ext cx="8791575" cy="4017962"/>
          </a:xfrm>
        </p:spPr>
        <p:txBody>
          <a:bodyPr rtlCol="0"/>
          <a:lstStyle/>
          <a:p>
            <a:pPr algn="ctr" fontAlgn="auto">
              <a:spcAft>
                <a:spcPts val="0"/>
              </a:spcAft>
              <a:defRPr/>
            </a:pPr>
            <a:r>
              <a:rPr lang="es-AR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La imagen institucional </a:t>
            </a:r>
            <a:br>
              <a:rPr lang="es-AR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es-AR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de </a:t>
            </a:r>
            <a:r>
              <a:rPr lang="es-AR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la </a:t>
            </a:r>
            <a:r>
              <a:rPr lang="es-AR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Red de Bibliotecas </a:t>
            </a:r>
            <a:br>
              <a:rPr lang="es-AR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es-AR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de la Universidad del Salvador (RedBUS©), </a:t>
            </a:r>
            <a:br>
              <a:rPr lang="es-AR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es-AR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Buenos Aires, Argentina: </a:t>
            </a:r>
            <a:r>
              <a:rPr lang="es-AR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/>
            </a:r>
            <a:br>
              <a:rPr lang="es-AR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es-AR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Proyecto </a:t>
            </a:r>
            <a:r>
              <a:rPr lang="es-AR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de investigación. </a:t>
            </a:r>
            <a:endParaRPr lang="es-AR" sz="33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23875" y="4989513"/>
            <a:ext cx="7745413" cy="1573212"/>
          </a:xfrm>
        </p:spPr>
        <p:txBody>
          <a:bodyPr rtlCol="0">
            <a:normAutofit fontScale="70000" lnSpcReduction="20000"/>
          </a:bodyPr>
          <a:lstStyle/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s-AR" sz="2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Director: Prof. Julio Díaz </a:t>
            </a:r>
            <a:r>
              <a:rPr lang="es-AR" sz="29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Jatuf</a:t>
            </a:r>
            <a:r>
              <a:rPr lang="es-AR" sz="2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s-AR" sz="29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diazjatuf@gmail.dom</a:t>
            </a:r>
            <a:r>
              <a:rPr lang="es-AR" sz="2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wwwjuliodiazjatuf.com.ar </a:t>
            </a:r>
          </a:p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s-AR" sz="2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Autora: Diana Delfina Moreno </a:t>
            </a:r>
          </a:p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s-AR" sz="2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diana.moreno@gmail.com</a:t>
            </a:r>
            <a:r>
              <a:rPr lang="es-AR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AR" sz="36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endParaRPr lang="es-AR" sz="8000" b="1" dirty="0" smtClean="0"/>
          </a:p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endParaRPr lang="es-AR" sz="8000" b="1" dirty="0"/>
          </a:p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endParaRPr lang="es-AR" dirty="0"/>
          </a:p>
        </p:txBody>
      </p:sp>
      <p:pic>
        <p:nvPicPr>
          <p:cNvPr id="18435" name="4 Imagen" descr="IFTS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4475" y="258763"/>
            <a:ext cx="793750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Imagen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139700"/>
            <a:ext cx="1720850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4 Imagen" descr="IFTS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4475" y="139700"/>
            <a:ext cx="79375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Imagen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139700"/>
            <a:ext cx="1720850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Diagrama 13"/>
          <p:cNvGraphicFramePr/>
          <p:nvPr/>
        </p:nvGraphicFramePr>
        <p:xfrm>
          <a:off x="378757" y="733336"/>
          <a:ext cx="8657667" cy="5470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Igual que 3"/>
          <p:cNvSpPr/>
          <p:nvPr/>
        </p:nvSpPr>
        <p:spPr>
          <a:xfrm>
            <a:off x="3468688" y="2911475"/>
            <a:ext cx="1022350" cy="1116013"/>
          </a:xfrm>
          <a:prstGeom prst="mathEqual">
            <a:avLst>
              <a:gd name="adj1" fmla="val 23520"/>
              <a:gd name="adj2" fmla="val 213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Imagen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3800" y="333375"/>
            <a:ext cx="1293813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Imagen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6025" y="323850"/>
            <a:ext cx="1293813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Imagen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52850" y="323850"/>
            <a:ext cx="1293813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Imagen 1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51425" y="311150"/>
            <a:ext cx="1293813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Imagen 1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5400" y="342900"/>
            <a:ext cx="1293813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Imagen 1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3800" y="1549400"/>
            <a:ext cx="1293813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Imagen 1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6025" y="1539875"/>
            <a:ext cx="1293813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Imagen 2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52850" y="1539875"/>
            <a:ext cx="1293813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Imagen 2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8413" y="1558925"/>
            <a:ext cx="1293812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Imagen 2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5400" y="1558925"/>
            <a:ext cx="1293813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1" name="Imagen 2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3800" y="2857500"/>
            <a:ext cx="1293813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2" name="Imagen 2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6025" y="2849563"/>
            <a:ext cx="1293813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3" name="Imagen 2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52850" y="2849563"/>
            <a:ext cx="1293813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4" name="Imagen 2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8413" y="2867025"/>
            <a:ext cx="1293812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5" name="Imagen 2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5400" y="2867025"/>
            <a:ext cx="1293813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6" name="Imagen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12950" y="34925"/>
            <a:ext cx="144303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7" name="Imagen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07075" y="271463"/>
            <a:ext cx="849313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8" name="Imagen 3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66863" y="1044575"/>
            <a:ext cx="27765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9" name="Imagen 4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11763" y="1670050"/>
            <a:ext cx="914400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0" name="Imagen 5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00925" y="1382713"/>
            <a:ext cx="12573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1" name="Imagen 7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78550" y="3425825"/>
            <a:ext cx="95567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2" name="Imagen 9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354263" y="2971800"/>
            <a:ext cx="28575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3" name="Imagen 10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44488" y="2527300"/>
            <a:ext cx="149383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4" name="4 Imagen" descr="IFTSo.JP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44475" y="139700"/>
            <a:ext cx="79375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Imagen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17321" y="5283011"/>
            <a:ext cx="1293755" cy="128041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30" name="Llamada de nube 29"/>
          <p:cNvSpPr/>
          <p:nvPr/>
        </p:nvSpPr>
        <p:spPr>
          <a:xfrm>
            <a:off x="1580002" y="4661988"/>
            <a:ext cx="1279774" cy="753035"/>
          </a:xfrm>
          <a:prstGeom prst="cloudCallout">
            <a:avLst>
              <a:gd name="adj1" fmla="val -39746"/>
              <a:gd name="adj2" fmla="val 78571"/>
            </a:avLst>
          </a:prstGeom>
          <a:noFill/>
          <a:ln>
            <a:solidFill>
              <a:schemeClr val="tx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32" name="Flecha derecha 31"/>
          <p:cNvSpPr/>
          <p:nvPr/>
        </p:nvSpPr>
        <p:spPr>
          <a:xfrm>
            <a:off x="4170363" y="5776913"/>
            <a:ext cx="2082800" cy="53657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900" b="1" dirty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endParaRPr lang="es-AR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Flecha derecha 32"/>
          <p:cNvSpPr/>
          <p:nvPr/>
        </p:nvSpPr>
        <p:spPr>
          <a:xfrm>
            <a:off x="1758950" y="5757863"/>
            <a:ext cx="2314575" cy="53816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900" b="1" dirty="0">
                <a:latin typeface="Arial" panose="020B0604020202020204" pitchFamily="34" charset="0"/>
                <a:cs typeface="Arial" panose="020B0604020202020204" pitchFamily="34" charset="0"/>
              </a:rPr>
              <a:t>EXPECTATIVAS</a:t>
            </a:r>
            <a:endParaRPr lang="es-AR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Flecha derecha 33"/>
          <p:cNvSpPr/>
          <p:nvPr/>
        </p:nvSpPr>
        <p:spPr>
          <a:xfrm>
            <a:off x="6527800" y="5794375"/>
            <a:ext cx="2379663" cy="53816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900" b="1" dirty="0">
                <a:latin typeface="Arial" panose="020B0604020202020204" pitchFamily="34" charset="0"/>
                <a:cs typeface="Arial" panose="020B0604020202020204" pitchFamily="34" charset="0"/>
              </a:rPr>
              <a:t>SATISFACCIÓN</a:t>
            </a:r>
            <a:endParaRPr lang="es-AR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Conector curvado 39"/>
          <p:cNvCxnSpPr/>
          <p:nvPr/>
        </p:nvCxnSpPr>
        <p:spPr>
          <a:xfrm rot="10800000">
            <a:off x="1838325" y="6562725"/>
            <a:ext cx="6819900" cy="9525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513" name="Imagen 3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315200" y="152400"/>
            <a:ext cx="1720850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Imagen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" y="711200"/>
            <a:ext cx="5657850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4 Imagen" descr="IFTS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4475" y="139700"/>
            <a:ext cx="79375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Imagen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5200" y="139700"/>
            <a:ext cx="1720850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lamada rectangular 4"/>
          <p:cNvSpPr/>
          <p:nvPr/>
        </p:nvSpPr>
        <p:spPr>
          <a:xfrm>
            <a:off x="5443538" y="1258888"/>
            <a:ext cx="958850" cy="754062"/>
          </a:xfrm>
          <a:prstGeom prst="wedgeRectCallout">
            <a:avLst>
              <a:gd name="adj1" fmla="val -51684"/>
              <a:gd name="adj2" fmla="val 73089"/>
            </a:avLst>
          </a:prstGeom>
          <a:noFill/>
          <a:ln w="381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6" name="Llamada rectangular redondeada 5"/>
          <p:cNvSpPr/>
          <p:nvPr/>
        </p:nvSpPr>
        <p:spPr>
          <a:xfrm>
            <a:off x="2201863" y="139700"/>
            <a:ext cx="1009650" cy="685800"/>
          </a:xfrm>
          <a:prstGeom prst="wedgeRoundRectCallout">
            <a:avLst>
              <a:gd name="adj1" fmla="val 23167"/>
              <a:gd name="adj2" fmla="val 87988"/>
              <a:gd name="adj3" fmla="val 16667"/>
            </a:avLst>
          </a:prstGeom>
          <a:noFill/>
          <a:ln w="3810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7" name="Llamada ovalada 6"/>
          <p:cNvSpPr/>
          <p:nvPr/>
        </p:nvSpPr>
        <p:spPr>
          <a:xfrm>
            <a:off x="244475" y="1449388"/>
            <a:ext cx="1057275" cy="835025"/>
          </a:xfrm>
          <a:prstGeom prst="wedgeEllipseCallout">
            <a:avLst>
              <a:gd name="adj1" fmla="val 59937"/>
              <a:gd name="adj2" fmla="val 60417"/>
            </a:avLst>
          </a:prstGeom>
          <a:noFill/>
          <a:ln w="38100">
            <a:solidFill>
              <a:srgbClr val="92D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8" name="Llamada de nube 7"/>
          <p:cNvSpPr/>
          <p:nvPr/>
        </p:nvSpPr>
        <p:spPr>
          <a:xfrm>
            <a:off x="4951413" y="4735513"/>
            <a:ext cx="1450975" cy="990600"/>
          </a:xfrm>
          <a:prstGeom prst="cloudCallout">
            <a:avLst>
              <a:gd name="adj1" fmla="val -77315"/>
              <a:gd name="adj2" fmla="val -65135"/>
            </a:avLst>
          </a:prstGeom>
          <a:noFill/>
          <a:ln w="38100">
            <a:solidFill>
              <a:srgbClr val="00B0F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21512" name="Rectángulo 8"/>
          <p:cNvSpPr>
            <a:spLocks noChangeArrowheads="1"/>
          </p:cNvSpPr>
          <p:nvPr/>
        </p:nvSpPr>
        <p:spPr bwMode="auto">
          <a:xfrm>
            <a:off x="6286500" y="1930400"/>
            <a:ext cx="19177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AR" sz="2000" b="1">
                <a:cs typeface="Arial" charset="0"/>
              </a:rPr>
              <a:t>* Análisis bibliométricos </a:t>
            </a:r>
          </a:p>
        </p:txBody>
      </p:sp>
      <p:sp>
        <p:nvSpPr>
          <p:cNvPr id="21513" name="Rectángulo 15"/>
          <p:cNvSpPr>
            <a:spLocks noChangeArrowheads="1"/>
          </p:cNvSpPr>
          <p:nvPr/>
        </p:nvSpPr>
        <p:spPr bwMode="auto">
          <a:xfrm>
            <a:off x="6469063" y="2955925"/>
            <a:ext cx="1765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AR" sz="2000" b="1">
                <a:cs typeface="Arial" charset="0"/>
              </a:rPr>
              <a:t>* Encuestas cerradas</a:t>
            </a:r>
          </a:p>
        </p:txBody>
      </p:sp>
      <p:sp>
        <p:nvSpPr>
          <p:cNvPr id="21514" name="Rectángulo 18"/>
          <p:cNvSpPr>
            <a:spLocks noChangeArrowheads="1"/>
          </p:cNvSpPr>
          <p:nvPr/>
        </p:nvSpPr>
        <p:spPr bwMode="auto">
          <a:xfrm>
            <a:off x="6489700" y="3835400"/>
            <a:ext cx="17970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AR" sz="2000" b="1">
                <a:cs typeface="Arial" charset="0"/>
              </a:rPr>
              <a:t>* Análisis contextuales</a:t>
            </a:r>
          </a:p>
        </p:txBody>
      </p:sp>
      <p:sp>
        <p:nvSpPr>
          <p:cNvPr id="21515" name="Rectángulo 21"/>
          <p:cNvSpPr>
            <a:spLocks noChangeArrowheads="1"/>
          </p:cNvSpPr>
          <p:nvPr/>
        </p:nvSpPr>
        <p:spPr bwMode="auto">
          <a:xfrm>
            <a:off x="6435725" y="4716463"/>
            <a:ext cx="17986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AR" sz="2000" b="1">
                <a:cs typeface="Arial" charset="0"/>
              </a:rPr>
              <a:t>* Análisis históricos</a:t>
            </a:r>
          </a:p>
        </p:txBody>
      </p:sp>
      <p:sp>
        <p:nvSpPr>
          <p:cNvPr id="25" name="Rectángulo 24"/>
          <p:cNvSpPr/>
          <p:nvPr/>
        </p:nvSpPr>
        <p:spPr>
          <a:xfrm>
            <a:off x="2097088" y="6111875"/>
            <a:ext cx="4673600" cy="4572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r"/>
            <a:r>
              <a:rPr lang="es-AR" sz="2400" b="1">
                <a:cs typeface="Arial" charset="0"/>
              </a:rPr>
              <a:t> </a:t>
            </a:r>
            <a:r>
              <a:rPr lang="es-AR" sz="2300" b="1">
                <a:cs typeface="Arial" charset="0"/>
              </a:rPr>
              <a:t>Estudio cuali - cuantitativo</a:t>
            </a:r>
          </a:p>
        </p:txBody>
      </p:sp>
      <p:pic>
        <p:nvPicPr>
          <p:cNvPr id="21517" name="Imagen 13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01038" y="1965325"/>
            <a:ext cx="74771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8" name="Imagen 2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86750" y="3052763"/>
            <a:ext cx="74771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9" name="Imagen 2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86750" y="3933825"/>
            <a:ext cx="74771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0" name="Imagen 27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04213" y="4814888"/>
            <a:ext cx="74771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1" name="Imagen 2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72288" y="6048375"/>
            <a:ext cx="74612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>
            <a:spLocks noGrp="1"/>
          </p:cNvSpPr>
          <p:nvPr>
            <p:ph type="title"/>
          </p:nvPr>
        </p:nvSpPr>
        <p:spPr>
          <a:xfrm>
            <a:off x="1801813" y="3933825"/>
            <a:ext cx="7342187" cy="2905125"/>
          </a:xfrm>
        </p:spPr>
        <p:txBody>
          <a:bodyPr rtlCol="0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s-AR" sz="4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s-AR" sz="4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s-AR" sz="4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s-AR" sz="4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s-AR" sz="4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Muchas </a:t>
            </a:r>
            <a:r>
              <a:rPr lang="es-AR" sz="4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gracias por su </a:t>
            </a:r>
            <a:r>
              <a:rPr lang="es-AR" sz="4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atención,</a:t>
            </a:r>
            <a:br>
              <a:rPr lang="es-AR" sz="4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4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AR" sz="4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i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diana.moreno@usal.edu.ar</a:t>
            </a:r>
            <a:r>
              <a:rPr lang="es-AR" i="1" u="sng" dirty="0" smtClean="0">
                <a:solidFill>
                  <a:srgbClr val="0070C0"/>
                </a:solidFill>
              </a:rPr>
              <a:t/>
            </a:r>
            <a:br>
              <a:rPr lang="es-AR" i="1" u="sng" dirty="0" smtClean="0">
                <a:solidFill>
                  <a:srgbClr val="0070C0"/>
                </a:solidFill>
              </a:rPr>
            </a:br>
            <a:r>
              <a:rPr lang="es-AR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s-AR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s-AR" sz="4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s-AR" sz="4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s-AR" sz="4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s-AR" sz="4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s-AR" sz="3375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0963" y="833438"/>
            <a:ext cx="8955087" cy="21240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Referencias bibliográficas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s-A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Romero, Felipe (2002) </a:t>
            </a:r>
            <a:r>
              <a:rPr lang="es-AR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Experiencia de usuario, modelos mentales y expectativas</a:t>
            </a:r>
            <a:r>
              <a:rPr lang="es-A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[capítulo] En: Alberto </a:t>
            </a:r>
            <a:r>
              <a:rPr lang="es-A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Knapp</a:t>
            </a:r>
            <a:r>
              <a:rPr lang="es-A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Coord. La experiencia de usuario. Anaya: Madrid. 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s-A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Sanabria Barrios, D. (2013). </a:t>
            </a:r>
            <a:r>
              <a:rPr lang="es-AR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Competencias para obtener productos y servicios de calidad en bibliotecas universitarias</a:t>
            </a:r>
            <a:r>
              <a:rPr lang="es-A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Buenos Aires: </a:t>
            </a:r>
            <a:r>
              <a:rPr lang="es-A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Alfagrama</a:t>
            </a:r>
            <a:r>
              <a:rPr lang="es-A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s-A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Sierra Bravo, R. (1995). </a:t>
            </a:r>
            <a:r>
              <a:rPr lang="es-AR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Técnicas de investigación social: teoría y ejercicios. </a:t>
            </a:r>
            <a:r>
              <a:rPr lang="es-A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Madrid: Paraninfo. </a:t>
            </a:r>
            <a:endParaRPr lang="es-AR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531" name="4 Imagen" descr="IFTS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4475" y="258763"/>
            <a:ext cx="793750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Imagen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139700"/>
            <a:ext cx="1720850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piral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1066</TotalTime>
  <Words>106</Words>
  <Application>Microsoft Office PowerPoint</Application>
  <PresentationFormat>Presentación en pantalla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Plantilla de diseño</vt:lpstr>
      </vt:variant>
      <vt:variant>
        <vt:i4>17</vt:i4>
      </vt:variant>
      <vt:variant>
        <vt:lpstr>Títulos de diapositiva</vt:lpstr>
      </vt:variant>
      <vt:variant>
        <vt:i4>5</vt:i4>
      </vt:variant>
    </vt:vector>
  </HeadingPairs>
  <TitlesOfParts>
    <vt:vector size="28" baseType="lpstr">
      <vt:lpstr>Century Gothic</vt:lpstr>
      <vt:lpstr>Arial</vt:lpstr>
      <vt:lpstr>Wingdings 3</vt:lpstr>
      <vt:lpstr>Calibri</vt:lpstr>
      <vt:lpstr>Arial Unicode MS</vt:lpstr>
      <vt:lpstr>Wingdings</vt:lpstr>
      <vt:lpstr>Espiral</vt:lpstr>
      <vt:lpstr>Espiral</vt:lpstr>
      <vt:lpstr>Espiral</vt:lpstr>
      <vt:lpstr>Espiral</vt:lpstr>
      <vt:lpstr>Espiral</vt:lpstr>
      <vt:lpstr>Espiral</vt:lpstr>
      <vt:lpstr>Espiral</vt:lpstr>
      <vt:lpstr>Espiral</vt:lpstr>
      <vt:lpstr>Espiral</vt:lpstr>
      <vt:lpstr>Espiral</vt:lpstr>
      <vt:lpstr>Espiral</vt:lpstr>
      <vt:lpstr>Espiral</vt:lpstr>
      <vt:lpstr>Espiral</vt:lpstr>
      <vt:lpstr>Espiral</vt:lpstr>
      <vt:lpstr>Espiral</vt:lpstr>
      <vt:lpstr>Espiral</vt:lpstr>
      <vt:lpstr>Espiral</vt:lpstr>
      <vt:lpstr>La imagen institucional  de la Red de Bibliotecas  de la Universidad del Salvador (RedBUS©),  Buenos Aires, Argentina:  Proyecto de investigación. </vt:lpstr>
      <vt:lpstr>Diapositiva 2</vt:lpstr>
      <vt:lpstr>Diapositiva 3</vt:lpstr>
      <vt:lpstr>Diapositiva 4</vt:lpstr>
      <vt:lpstr>  Muchas gracias por su atención,  diana.moreno@usal.edu.ar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imagen institucional  de la Red de Bibliotecas  de la Universidad del Salvador (RedBUS©),  Buenos Aires, Argentina: Proyecto de investigación.</dc:title>
  <dc:creator>kitty</dc:creator>
  <cp:lastModifiedBy>dmoreno</cp:lastModifiedBy>
  <cp:revision>43</cp:revision>
  <dcterms:created xsi:type="dcterms:W3CDTF">2016-10-27T23:01:07Z</dcterms:created>
  <dcterms:modified xsi:type="dcterms:W3CDTF">2016-11-15T13:56:41Z</dcterms:modified>
</cp:coreProperties>
</file>